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 Day Without Sun Text Bold" panose="020B0604020202020204" charset="0"/>
      <p:regular r:id="rId12"/>
    </p:embeddedFont>
    <p:embeddedFont>
      <p:font typeface="Ballpoint"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Eastman Grotesque Bold" panose="020B0604020202020204" charset="0"/>
      <p:regular r:id="rId16"/>
    </p:embeddedFont>
    <p:embeddedFont>
      <p:font typeface="Itim" panose="020B0604020202020204" charset="-3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hyperlink" Target="https://keras.io/examples/vision/image_classification_from_scratch/"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976154">
            <a:off x="3179887" y="-2087389"/>
            <a:ext cx="11386258" cy="14461778"/>
          </a:xfrm>
          <a:custGeom>
            <a:avLst/>
            <a:gdLst/>
            <a:ahLst/>
            <a:cxnLst/>
            <a:rect l="l" t="t" r="r" b="b"/>
            <a:pathLst>
              <a:path w="11386258" h="14461778">
                <a:moveTo>
                  <a:pt x="0" y="0"/>
                </a:moveTo>
                <a:lnTo>
                  <a:pt x="11386258" y="0"/>
                </a:lnTo>
                <a:lnTo>
                  <a:pt x="11386258" y="14461778"/>
                </a:lnTo>
                <a:lnTo>
                  <a:pt x="0" y="14461778"/>
                </a:lnTo>
                <a:lnTo>
                  <a:pt x="0" y="0"/>
                </a:lnTo>
                <a:close/>
              </a:path>
            </a:pathLst>
          </a:custGeom>
          <a:blipFill>
            <a:blip r:embed="rId3"/>
            <a:stretch>
              <a:fillRect/>
            </a:stretch>
          </a:blipFill>
        </p:spPr>
      </p:sp>
      <p:sp>
        <p:nvSpPr>
          <p:cNvPr id="4" name="TextBox 4"/>
          <p:cNvSpPr txBox="1"/>
          <p:nvPr/>
        </p:nvSpPr>
        <p:spPr>
          <a:xfrm>
            <a:off x="2598716" y="4413414"/>
            <a:ext cx="12786818" cy="2122491"/>
          </a:xfrm>
          <a:prstGeom prst="rect">
            <a:avLst/>
          </a:prstGeom>
        </p:spPr>
        <p:txBody>
          <a:bodyPr lIns="0" tIns="0" rIns="0" bIns="0" rtlCol="0" anchor="t">
            <a:spAutoFit/>
          </a:bodyPr>
          <a:lstStyle/>
          <a:p>
            <a:pPr algn="ctr">
              <a:lnSpc>
                <a:spcPts val="17100"/>
              </a:lnSpc>
            </a:pPr>
            <a:r>
              <a:rPr lang="en-US" sz="12302" spc="-159">
                <a:solidFill>
                  <a:srgbClr val="000000"/>
                </a:solidFill>
                <a:latin typeface="A Day Without Sun Text Bold"/>
              </a:rPr>
              <a:t>IMAGE PROCESSING</a:t>
            </a:r>
          </a:p>
        </p:txBody>
      </p:sp>
      <p:sp>
        <p:nvSpPr>
          <p:cNvPr id="5" name="TextBox 5"/>
          <p:cNvSpPr txBox="1"/>
          <p:nvPr/>
        </p:nvSpPr>
        <p:spPr>
          <a:xfrm>
            <a:off x="5306645" y="7603543"/>
            <a:ext cx="7674709" cy="1998980"/>
          </a:xfrm>
          <a:prstGeom prst="rect">
            <a:avLst/>
          </a:prstGeom>
        </p:spPr>
        <p:txBody>
          <a:bodyPr lIns="0" tIns="0" rIns="0" bIns="0" rtlCol="0" anchor="t">
            <a:spAutoFit/>
          </a:bodyPr>
          <a:lstStyle/>
          <a:p>
            <a:pPr>
              <a:lnSpc>
                <a:spcPts val="3220"/>
              </a:lnSpc>
            </a:pPr>
            <a:r>
              <a:rPr lang="en-US" sz="2300">
                <a:solidFill>
                  <a:srgbClr val="000000"/>
                </a:solidFill>
                <a:latin typeface="Itim"/>
              </a:rPr>
              <a:t>Amlan Prasad                                21052136</a:t>
            </a:r>
          </a:p>
          <a:p>
            <a:pPr>
              <a:lnSpc>
                <a:spcPts val="3220"/>
              </a:lnSpc>
            </a:pPr>
            <a:r>
              <a:rPr lang="en-US" sz="2300">
                <a:solidFill>
                  <a:srgbClr val="000000"/>
                </a:solidFill>
                <a:latin typeface="Itim"/>
              </a:rPr>
              <a:t>Harshil Gautam                              21052155</a:t>
            </a:r>
          </a:p>
          <a:p>
            <a:pPr>
              <a:lnSpc>
                <a:spcPts val="3220"/>
              </a:lnSpc>
            </a:pPr>
            <a:r>
              <a:rPr lang="en-US" sz="2300">
                <a:solidFill>
                  <a:srgbClr val="000000"/>
                </a:solidFill>
                <a:latin typeface="Itim"/>
              </a:rPr>
              <a:t>Mayank Prasoon Bharadwaj        21052161                                      </a:t>
            </a:r>
          </a:p>
          <a:p>
            <a:pPr>
              <a:lnSpc>
                <a:spcPts val="3220"/>
              </a:lnSpc>
            </a:pPr>
            <a:r>
              <a:rPr lang="en-US" sz="2300">
                <a:solidFill>
                  <a:srgbClr val="000000"/>
                </a:solidFill>
                <a:latin typeface="Itim"/>
              </a:rPr>
              <a:t>Nikhil Choudhary                            21052166</a:t>
            </a:r>
          </a:p>
          <a:p>
            <a:pPr>
              <a:lnSpc>
                <a:spcPts val="3220"/>
              </a:lnSpc>
              <a:spcBef>
                <a:spcPct val="0"/>
              </a:spcBef>
            </a:pPr>
            <a:r>
              <a:rPr lang="en-US" sz="2300">
                <a:solidFill>
                  <a:srgbClr val="000000"/>
                </a:solidFill>
                <a:latin typeface="Itim"/>
              </a:rPr>
              <a:t>Tanmay Padhi                                  21052205</a:t>
            </a:r>
          </a:p>
        </p:txBody>
      </p:sp>
      <p:sp>
        <p:nvSpPr>
          <p:cNvPr id="6" name="TextBox 6"/>
          <p:cNvSpPr txBox="1"/>
          <p:nvPr/>
        </p:nvSpPr>
        <p:spPr>
          <a:xfrm>
            <a:off x="4764678" y="619125"/>
            <a:ext cx="8216677" cy="3893195"/>
          </a:xfrm>
          <a:prstGeom prst="rect">
            <a:avLst/>
          </a:prstGeom>
        </p:spPr>
        <p:txBody>
          <a:bodyPr lIns="0" tIns="0" rIns="0" bIns="0" rtlCol="0" anchor="t">
            <a:spAutoFit/>
          </a:bodyPr>
          <a:lstStyle/>
          <a:p>
            <a:pPr algn="ctr">
              <a:lnSpc>
                <a:spcPts val="14839"/>
              </a:lnSpc>
              <a:spcBef>
                <a:spcPct val="0"/>
              </a:spcBef>
            </a:pPr>
            <a:r>
              <a:rPr lang="en-US" sz="10599" spc="116">
                <a:solidFill>
                  <a:srgbClr val="000000"/>
                </a:solidFill>
                <a:latin typeface="Ballpoint"/>
              </a:rPr>
              <a:t>Car Tyre Evaluation</a:t>
            </a:r>
          </a:p>
        </p:txBody>
      </p:sp>
      <p:sp>
        <p:nvSpPr>
          <p:cNvPr id="7" name="Freeform 7"/>
          <p:cNvSpPr/>
          <p:nvPr/>
        </p:nvSpPr>
        <p:spPr>
          <a:xfrm rot="1060722">
            <a:off x="-151603" y="1099442"/>
            <a:ext cx="4562127" cy="4995238"/>
          </a:xfrm>
          <a:custGeom>
            <a:avLst/>
            <a:gdLst/>
            <a:ahLst/>
            <a:cxnLst/>
            <a:rect l="l" t="t" r="r" b="b"/>
            <a:pathLst>
              <a:path w="4562127" h="4995238">
                <a:moveTo>
                  <a:pt x="0" y="0"/>
                </a:moveTo>
                <a:lnTo>
                  <a:pt x="4562127" y="0"/>
                </a:lnTo>
                <a:lnTo>
                  <a:pt x="4562127" y="4995238"/>
                </a:lnTo>
                <a:lnTo>
                  <a:pt x="0" y="4995238"/>
                </a:lnTo>
                <a:lnTo>
                  <a:pt x="0" y="0"/>
                </a:lnTo>
                <a:close/>
              </a:path>
            </a:pathLst>
          </a:custGeom>
          <a:blipFill>
            <a:blip r:embed="rId4"/>
            <a:stretch>
              <a:fillRect l="-2015" r="-2015" b="-4429"/>
            </a:stretch>
          </a:blipFill>
        </p:spPr>
      </p:sp>
      <p:sp>
        <p:nvSpPr>
          <p:cNvPr id="8" name="Freeform 8"/>
          <p:cNvSpPr/>
          <p:nvPr/>
        </p:nvSpPr>
        <p:spPr>
          <a:xfrm rot="98986">
            <a:off x="12594513" y="5949449"/>
            <a:ext cx="4581499" cy="4608449"/>
          </a:xfrm>
          <a:custGeom>
            <a:avLst/>
            <a:gdLst/>
            <a:ahLst/>
            <a:cxnLst/>
            <a:rect l="l" t="t" r="r" b="b"/>
            <a:pathLst>
              <a:path w="4581499" h="4608449">
                <a:moveTo>
                  <a:pt x="0" y="0"/>
                </a:moveTo>
                <a:lnTo>
                  <a:pt x="4581498" y="0"/>
                </a:lnTo>
                <a:lnTo>
                  <a:pt x="4581498" y="4608449"/>
                </a:lnTo>
                <a:lnTo>
                  <a:pt x="0" y="4608449"/>
                </a:lnTo>
                <a:lnTo>
                  <a:pt x="0" y="0"/>
                </a:lnTo>
                <a:close/>
              </a:path>
            </a:pathLst>
          </a:custGeom>
          <a:blipFill>
            <a:blip r:embed="rId5"/>
            <a:stretch>
              <a:fillRect l="-5386" r="-5386"/>
            </a:stretch>
          </a:blipFill>
        </p:spPr>
      </p:sp>
      <p:sp>
        <p:nvSpPr>
          <p:cNvPr id="9" name="Freeform 9"/>
          <p:cNvSpPr/>
          <p:nvPr/>
        </p:nvSpPr>
        <p:spPr>
          <a:xfrm rot="3459258" flipH="1">
            <a:off x="13378512" y="1179570"/>
            <a:ext cx="2506725" cy="3905663"/>
          </a:xfrm>
          <a:custGeom>
            <a:avLst/>
            <a:gdLst/>
            <a:ahLst/>
            <a:cxnLst/>
            <a:rect l="l" t="t" r="r" b="b"/>
            <a:pathLst>
              <a:path w="2506725" h="3905663">
                <a:moveTo>
                  <a:pt x="2506725" y="0"/>
                </a:moveTo>
                <a:lnTo>
                  <a:pt x="0" y="0"/>
                </a:lnTo>
                <a:lnTo>
                  <a:pt x="0" y="3905662"/>
                </a:lnTo>
                <a:lnTo>
                  <a:pt x="2506725" y="3905662"/>
                </a:lnTo>
                <a:lnTo>
                  <a:pt x="250672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488334">
            <a:off x="7097944" y="6933894"/>
            <a:ext cx="3788362" cy="737009"/>
          </a:xfrm>
          <a:custGeom>
            <a:avLst/>
            <a:gdLst/>
            <a:ahLst/>
            <a:cxnLst/>
            <a:rect l="l" t="t" r="r" b="b"/>
            <a:pathLst>
              <a:path w="3788362" h="737009">
                <a:moveTo>
                  <a:pt x="0" y="0"/>
                </a:moveTo>
                <a:lnTo>
                  <a:pt x="3788363" y="0"/>
                </a:lnTo>
                <a:lnTo>
                  <a:pt x="3788363" y="737008"/>
                </a:lnTo>
                <a:lnTo>
                  <a:pt x="0" y="7370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273449" y="55542"/>
            <a:ext cx="4897176" cy="1205482"/>
          </a:xfrm>
          <a:prstGeom prst="rect">
            <a:avLst/>
          </a:prstGeom>
        </p:spPr>
        <p:txBody>
          <a:bodyPr lIns="0" tIns="0" rIns="0" bIns="0" rtlCol="0" anchor="t">
            <a:spAutoFit/>
          </a:bodyPr>
          <a:lstStyle/>
          <a:p>
            <a:pPr algn="ctr">
              <a:lnSpc>
                <a:spcPts val="9810"/>
              </a:lnSpc>
            </a:pPr>
            <a:r>
              <a:rPr lang="en-US" sz="7007">
                <a:solidFill>
                  <a:srgbClr val="000000"/>
                </a:solidFill>
                <a:latin typeface="Canva Sans Bold"/>
              </a:rPr>
              <a:t>References</a:t>
            </a:r>
          </a:p>
        </p:txBody>
      </p:sp>
      <p:sp>
        <p:nvSpPr>
          <p:cNvPr id="3" name="TextBox 3"/>
          <p:cNvSpPr txBox="1"/>
          <p:nvPr/>
        </p:nvSpPr>
        <p:spPr>
          <a:xfrm>
            <a:off x="273449" y="1488966"/>
            <a:ext cx="12216878" cy="1416869"/>
          </a:xfrm>
          <a:prstGeom prst="rect">
            <a:avLst/>
          </a:prstGeom>
        </p:spPr>
        <p:txBody>
          <a:bodyPr lIns="0" tIns="0" rIns="0" bIns="0" rtlCol="0" anchor="t">
            <a:spAutoFit/>
          </a:bodyPr>
          <a:lstStyle/>
          <a:p>
            <a:pPr marL="586763" lvl="1" indent="-293381">
              <a:lnSpc>
                <a:spcPts val="3804"/>
              </a:lnSpc>
              <a:buFont typeface="Arial"/>
              <a:buChar char="•"/>
            </a:pPr>
            <a:r>
              <a:rPr lang="en-US" sz="2717" u="sng">
                <a:solidFill>
                  <a:srgbClr val="000000"/>
                </a:solidFill>
                <a:latin typeface="Canva Sans"/>
                <a:hlinkClick r:id="rId2" tooltip="https://keras.io/examples/vision/image_classification_from_scratch/"/>
              </a:rPr>
              <a:t>https://www.kaggle.com/datasets/devsubhash/car-tyres-dataset</a:t>
            </a:r>
          </a:p>
          <a:p>
            <a:pPr marL="586763" lvl="1" indent="-293381">
              <a:lnSpc>
                <a:spcPts val="3804"/>
              </a:lnSpc>
              <a:buFont typeface="Arial"/>
              <a:buChar char="•"/>
            </a:pPr>
            <a:r>
              <a:rPr lang="en-US" sz="2717" u="sng">
                <a:solidFill>
                  <a:srgbClr val="000000"/>
                </a:solidFill>
                <a:latin typeface="Canva Sans"/>
                <a:hlinkClick r:id="rId2" tooltip="https://keras.io/examples/vision/image_classification_from_scratch/"/>
              </a:rPr>
              <a:t>https://www.tensorflow.org/tutorials</a:t>
            </a:r>
          </a:p>
          <a:p>
            <a:pPr marL="586763" lvl="1" indent="-293381">
              <a:lnSpc>
                <a:spcPts val="3804"/>
              </a:lnSpc>
              <a:buFont typeface="Arial"/>
              <a:buChar char="•"/>
            </a:pPr>
            <a:r>
              <a:rPr lang="en-US" sz="2717" u="sng">
                <a:solidFill>
                  <a:srgbClr val="000000"/>
                </a:solidFill>
                <a:latin typeface="Canva Sans"/>
              </a:rPr>
              <a:t>https://keras.io/examples/vision/image_classification_from_scratch/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244087" y="136843"/>
            <a:ext cx="6871216" cy="1593214"/>
          </a:xfrm>
          <a:prstGeom prst="rect">
            <a:avLst/>
          </a:prstGeom>
        </p:spPr>
        <p:txBody>
          <a:bodyPr lIns="0" tIns="0" rIns="0" bIns="0" rtlCol="0" anchor="t">
            <a:spAutoFit/>
          </a:bodyPr>
          <a:lstStyle/>
          <a:p>
            <a:pPr algn="ctr">
              <a:lnSpc>
                <a:spcPts val="12880"/>
              </a:lnSpc>
            </a:pPr>
            <a:r>
              <a:rPr lang="en-US" sz="9200">
                <a:solidFill>
                  <a:srgbClr val="000000"/>
                </a:solidFill>
                <a:latin typeface="Eastman Grotesque Bold"/>
              </a:rPr>
              <a:t>Introduction</a:t>
            </a:r>
          </a:p>
        </p:txBody>
      </p:sp>
      <p:sp>
        <p:nvSpPr>
          <p:cNvPr id="3" name="TextBox 3"/>
          <p:cNvSpPr txBox="1"/>
          <p:nvPr/>
        </p:nvSpPr>
        <p:spPr>
          <a:xfrm>
            <a:off x="244087" y="1653857"/>
            <a:ext cx="15991641" cy="7313930"/>
          </a:xfrm>
          <a:prstGeom prst="rect">
            <a:avLst/>
          </a:prstGeom>
        </p:spPr>
        <p:txBody>
          <a:bodyPr lIns="0" tIns="0" rIns="0" bIns="0" rtlCol="0" anchor="t">
            <a:spAutoFit/>
          </a:bodyPr>
          <a:lstStyle/>
          <a:p>
            <a:pPr>
              <a:lnSpc>
                <a:spcPts val="5319"/>
              </a:lnSpc>
            </a:pPr>
            <a:r>
              <a:rPr lang="en-US" sz="3799">
                <a:solidFill>
                  <a:srgbClr val="000000"/>
                </a:solidFill>
                <a:latin typeface="Canva Sans"/>
              </a:rPr>
              <a:t>In today’s automotive industry, ensuring the safety and performance</a:t>
            </a:r>
          </a:p>
          <a:p>
            <a:pPr>
              <a:lnSpc>
                <a:spcPts val="5319"/>
              </a:lnSpc>
            </a:pPr>
            <a:r>
              <a:rPr lang="en-US" sz="3799">
                <a:solidFill>
                  <a:srgbClr val="000000"/>
                </a:solidFill>
                <a:latin typeface="Canva Sans"/>
              </a:rPr>
              <a:t>of vehicles is paramount. One crucial aspect of vehicle safety is the</a:t>
            </a:r>
          </a:p>
          <a:p>
            <a:pPr>
              <a:lnSpc>
                <a:spcPts val="5319"/>
              </a:lnSpc>
            </a:pPr>
            <a:r>
              <a:rPr lang="en-US" sz="3799">
                <a:solidFill>
                  <a:srgbClr val="000000"/>
                </a:solidFill>
                <a:latin typeface="Canva Sans"/>
              </a:rPr>
              <a:t>condition of its tires. Tires are the only point of contact between a</a:t>
            </a:r>
          </a:p>
          <a:p>
            <a:pPr>
              <a:lnSpc>
                <a:spcPts val="5319"/>
              </a:lnSpc>
            </a:pPr>
            <a:r>
              <a:rPr lang="en-US" sz="3799">
                <a:solidFill>
                  <a:srgbClr val="000000"/>
                </a:solidFill>
                <a:latin typeface="Canva Sans"/>
              </a:rPr>
              <a:t>vehicle and the road, making their integrity and condition essential</a:t>
            </a:r>
          </a:p>
          <a:p>
            <a:pPr>
              <a:lnSpc>
                <a:spcPts val="5319"/>
              </a:lnSpc>
            </a:pPr>
            <a:r>
              <a:rPr lang="en-US" sz="3799">
                <a:solidFill>
                  <a:srgbClr val="000000"/>
                </a:solidFill>
                <a:latin typeface="Canva Sans"/>
              </a:rPr>
              <a:t>for safe driving. However, manual inspection of tires can be time-</a:t>
            </a:r>
          </a:p>
          <a:p>
            <a:pPr>
              <a:lnSpc>
                <a:spcPts val="5319"/>
              </a:lnSpc>
            </a:pPr>
            <a:r>
              <a:rPr lang="en-US" sz="3799">
                <a:solidFill>
                  <a:srgbClr val="000000"/>
                </a:solidFill>
                <a:latin typeface="Canva Sans"/>
              </a:rPr>
              <a:t>consuming, subjective, and prone to errors.</a:t>
            </a:r>
          </a:p>
          <a:p>
            <a:pPr>
              <a:lnSpc>
                <a:spcPts val="5319"/>
              </a:lnSpc>
            </a:pPr>
            <a:r>
              <a:rPr lang="en-US" sz="3799">
                <a:solidFill>
                  <a:srgbClr val="000000"/>
                </a:solidFill>
                <a:latin typeface="Canva Sans"/>
              </a:rPr>
              <a:t>To address these challenges, we propose the development of an</a:t>
            </a:r>
          </a:p>
          <a:p>
            <a:pPr>
              <a:lnSpc>
                <a:spcPts val="5319"/>
              </a:lnSpc>
            </a:pPr>
            <a:r>
              <a:rPr lang="en-US" sz="3799">
                <a:solidFill>
                  <a:srgbClr val="000000"/>
                </a:solidFill>
                <a:latin typeface="Canva Sans"/>
              </a:rPr>
              <a:t>Automated Car Tire Inspection System utilizing Image Processing</a:t>
            </a:r>
          </a:p>
          <a:p>
            <a:pPr>
              <a:lnSpc>
                <a:spcPts val="5319"/>
              </a:lnSpc>
            </a:pPr>
            <a:r>
              <a:rPr lang="en-US" sz="3799">
                <a:solidFill>
                  <a:srgbClr val="000000"/>
                </a:solidFill>
                <a:latin typeface="Canva Sans"/>
              </a:rPr>
              <a:t>techniques. This project aims to leverage advancements in</a:t>
            </a:r>
          </a:p>
          <a:p>
            <a:pPr>
              <a:lnSpc>
                <a:spcPts val="5319"/>
              </a:lnSpc>
            </a:pPr>
            <a:r>
              <a:rPr lang="en-US" sz="3799">
                <a:solidFill>
                  <a:srgbClr val="000000"/>
                </a:solidFill>
                <a:latin typeface="Canva Sans"/>
              </a:rPr>
              <a:t>computer vision and machine learning to automate the process of</a:t>
            </a:r>
          </a:p>
          <a:p>
            <a:pPr>
              <a:lnSpc>
                <a:spcPts val="5319"/>
              </a:lnSpc>
            </a:pPr>
            <a:r>
              <a:rPr lang="en-US" sz="3799">
                <a:solidFill>
                  <a:srgbClr val="000000"/>
                </a:solidFill>
                <a:latin typeface="Canva Sans"/>
              </a:rPr>
              <a:t>tire inspection, enhancing efficiency, accuracy, and reliability.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247049" y="-171450"/>
            <a:ext cx="12706951" cy="1405411"/>
          </a:xfrm>
          <a:prstGeom prst="rect">
            <a:avLst/>
          </a:prstGeom>
        </p:spPr>
        <p:txBody>
          <a:bodyPr wrap="square" lIns="0" tIns="0" rIns="0" bIns="0" rtlCol="0" anchor="t">
            <a:spAutoFit/>
          </a:bodyPr>
          <a:lstStyle/>
          <a:p>
            <a:pPr algn="ctr">
              <a:lnSpc>
                <a:spcPts val="11330"/>
              </a:lnSpc>
            </a:pPr>
            <a:r>
              <a:rPr lang="en-US" sz="8093" dirty="0">
                <a:solidFill>
                  <a:srgbClr val="000000"/>
                </a:solidFill>
                <a:latin typeface="Eastman Grotesque Bold"/>
              </a:rPr>
              <a:t>Key Objectives:</a:t>
            </a:r>
          </a:p>
        </p:txBody>
      </p:sp>
      <p:sp>
        <p:nvSpPr>
          <p:cNvPr id="3" name="TextBox 3"/>
          <p:cNvSpPr txBox="1"/>
          <p:nvPr/>
        </p:nvSpPr>
        <p:spPr>
          <a:xfrm>
            <a:off x="247049" y="952500"/>
            <a:ext cx="16758871" cy="9334500"/>
          </a:xfrm>
          <a:prstGeom prst="rect">
            <a:avLst/>
          </a:prstGeom>
        </p:spPr>
        <p:txBody>
          <a:bodyPr lIns="0" tIns="0" rIns="0" bIns="0" rtlCol="0" anchor="t">
            <a:spAutoFit/>
          </a:bodyPr>
          <a:lstStyle/>
          <a:p>
            <a:pPr>
              <a:lnSpc>
                <a:spcPts val="5353"/>
              </a:lnSpc>
            </a:pPr>
            <a:r>
              <a:rPr lang="en-US" sz="3824" dirty="0">
                <a:solidFill>
                  <a:srgbClr val="000000"/>
                </a:solidFill>
                <a:latin typeface="Canva Sans Bold"/>
              </a:rPr>
              <a:t>1. </a:t>
            </a:r>
            <a:r>
              <a:rPr lang="en-US" sz="3824">
                <a:solidFill>
                  <a:srgbClr val="000000"/>
                </a:solidFill>
                <a:latin typeface="Canva Sans Bold"/>
              </a:rPr>
              <a:t>Automated Inspection: </a:t>
            </a:r>
            <a:r>
              <a:rPr lang="en-US" sz="3824">
                <a:solidFill>
                  <a:srgbClr val="000000"/>
                </a:solidFill>
                <a:latin typeface="Canva Sans"/>
              </a:rPr>
              <a:t>The primary goal is to automate the tire inspection process, eliminating the need for manual intervention. </a:t>
            </a:r>
            <a:r>
              <a:rPr lang="en-US" sz="3824" dirty="0">
                <a:solidFill>
                  <a:srgbClr val="000000"/>
                </a:solidFill>
                <a:latin typeface="Canva Sans"/>
              </a:rPr>
              <a:t>By</a:t>
            </a:r>
          </a:p>
          <a:p>
            <a:pPr>
              <a:lnSpc>
                <a:spcPts val="5353"/>
              </a:lnSpc>
            </a:pPr>
            <a:r>
              <a:rPr lang="en-US" sz="3824" dirty="0">
                <a:solidFill>
                  <a:srgbClr val="000000"/>
                </a:solidFill>
                <a:latin typeface="Canva Sans"/>
              </a:rPr>
              <a:t>employing image processing algorithms, the system will analyze</a:t>
            </a:r>
          </a:p>
          <a:p>
            <a:pPr>
              <a:lnSpc>
                <a:spcPts val="5353"/>
              </a:lnSpc>
            </a:pPr>
            <a:r>
              <a:rPr lang="en-US" sz="3824" dirty="0">
                <a:solidFill>
                  <a:srgbClr val="000000"/>
                </a:solidFill>
                <a:latin typeface="Canva Sans"/>
              </a:rPr>
              <a:t>digital images of tires to detect various defects and anomalies.</a:t>
            </a:r>
          </a:p>
          <a:p>
            <a:pPr>
              <a:lnSpc>
                <a:spcPts val="4667"/>
              </a:lnSpc>
            </a:pPr>
            <a:endParaRPr lang="en-US" sz="3824" dirty="0">
              <a:solidFill>
                <a:srgbClr val="000000"/>
              </a:solidFill>
              <a:latin typeface="Canva Sans"/>
            </a:endParaRPr>
          </a:p>
          <a:p>
            <a:pPr>
              <a:lnSpc>
                <a:spcPts val="5491"/>
              </a:lnSpc>
            </a:pPr>
            <a:r>
              <a:rPr lang="en-US" sz="3922" dirty="0">
                <a:solidFill>
                  <a:srgbClr val="000000"/>
                </a:solidFill>
                <a:latin typeface="Canva Sans Bold"/>
              </a:rPr>
              <a:t>2. Defect Detection: </a:t>
            </a:r>
            <a:r>
              <a:rPr lang="en-US" sz="3922" dirty="0">
                <a:solidFill>
                  <a:srgbClr val="000000"/>
                </a:solidFill>
                <a:latin typeface="Canva Sans"/>
              </a:rPr>
              <a:t>The system will be trained to identify</a:t>
            </a:r>
          </a:p>
          <a:p>
            <a:pPr>
              <a:lnSpc>
                <a:spcPts val="4667"/>
              </a:lnSpc>
            </a:pPr>
            <a:r>
              <a:rPr lang="en-US" sz="3333" dirty="0">
                <a:solidFill>
                  <a:srgbClr val="000000"/>
                </a:solidFill>
                <a:latin typeface="Canva Sans"/>
              </a:rPr>
              <a:t>common tire defects such as cuts, punctures, bulges, uneven wear,</a:t>
            </a:r>
          </a:p>
          <a:p>
            <a:pPr>
              <a:lnSpc>
                <a:spcPts val="4667"/>
              </a:lnSpc>
            </a:pPr>
            <a:r>
              <a:rPr lang="en-US" sz="3333" dirty="0">
                <a:solidFill>
                  <a:srgbClr val="000000"/>
                </a:solidFill>
                <a:latin typeface="Canva Sans"/>
              </a:rPr>
              <a:t>and tread depth. Through the analysis of tire images, the system will</a:t>
            </a:r>
          </a:p>
          <a:p>
            <a:pPr>
              <a:lnSpc>
                <a:spcPts val="4667"/>
              </a:lnSpc>
            </a:pPr>
            <a:r>
              <a:rPr lang="en-US" sz="3333" dirty="0">
                <a:solidFill>
                  <a:srgbClr val="000000"/>
                </a:solidFill>
                <a:latin typeface="Canva Sans"/>
              </a:rPr>
              <a:t>accurately pinpoint any abnormalities that could compromise tire</a:t>
            </a:r>
          </a:p>
          <a:p>
            <a:pPr>
              <a:lnSpc>
                <a:spcPts val="4667"/>
              </a:lnSpc>
            </a:pPr>
            <a:r>
              <a:rPr lang="en-US" sz="3333" dirty="0">
                <a:solidFill>
                  <a:srgbClr val="000000"/>
                </a:solidFill>
                <a:latin typeface="Canva Sans"/>
              </a:rPr>
              <a:t>performance or safety.</a:t>
            </a:r>
          </a:p>
          <a:p>
            <a:pPr>
              <a:lnSpc>
                <a:spcPts val="4667"/>
              </a:lnSpc>
            </a:pPr>
            <a:endParaRPr lang="en-US" sz="3333" dirty="0">
              <a:solidFill>
                <a:srgbClr val="000000"/>
              </a:solidFill>
              <a:latin typeface="Canva Sans"/>
            </a:endParaRPr>
          </a:p>
          <a:p>
            <a:pPr>
              <a:lnSpc>
                <a:spcPts val="5353"/>
              </a:lnSpc>
            </a:pPr>
            <a:r>
              <a:rPr lang="en-US" sz="3824" dirty="0">
                <a:solidFill>
                  <a:srgbClr val="000000"/>
                </a:solidFill>
                <a:latin typeface="Canva Sans Bold"/>
              </a:rPr>
              <a:t>3. Real-time Processing:</a:t>
            </a:r>
            <a:r>
              <a:rPr lang="en-US" sz="3824" dirty="0">
                <a:solidFill>
                  <a:srgbClr val="000000"/>
                </a:solidFill>
                <a:latin typeface="Canva Sans"/>
              </a:rPr>
              <a:t> Efficiency is crucial, especially in</a:t>
            </a:r>
          </a:p>
          <a:p>
            <a:pPr>
              <a:lnSpc>
                <a:spcPts val="4667"/>
              </a:lnSpc>
            </a:pPr>
            <a:r>
              <a:rPr lang="en-US" sz="3333" dirty="0">
                <a:solidFill>
                  <a:srgbClr val="000000"/>
                </a:solidFill>
                <a:latin typeface="Canva Sans"/>
              </a:rPr>
              <a:t>industrial settings. The project aims to achieve real-time processing</a:t>
            </a:r>
          </a:p>
          <a:p>
            <a:pPr>
              <a:lnSpc>
                <a:spcPts val="4667"/>
              </a:lnSpc>
            </a:pPr>
            <a:r>
              <a:rPr lang="en-US" sz="3333" dirty="0">
                <a:solidFill>
                  <a:srgbClr val="000000"/>
                </a:solidFill>
                <a:latin typeface="Canva Sans"/>
              </a:rPr>
              <a:t>capabilities, allowing for swift inspection of tires without causing</a:t>
            </a:r>
          </a:p>
          <a:p>
            <a:pPr>
              <a:lnSpc>
                <a:spcPts val="4667"/>
              </a:lnSpc>
            </a:pPr>
            <a:r>
              <a:rPr lang="en-US" sz="3333" dirty="0">
                <a:solidFill>
                  <a:srgbClr val="000000"/>
                </a:solidFill>
                <a:latin typeface="Canva Sans"/>
              </a:rPr>
              <a:t>delays in production or vehicle maintenance processes.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309620" y="2032508"/>
            <a:ext cx="14190464" cy="5416550"/>
          </a:xfrm>
          <a:prstGeom prst="rect">
            <a:avLst/>
          </a:prstGeom>
        </p:spPr>
        <p:txBody>
          <a:bodyPr lIns="0" tIns="0" rIns="0" bIns="0" rtlCol="0" anchor="t">
            <a:spAutoFit/>
          </a:bodyPr>
          <a:lstStyle/>
          <a:p>
            <a:pPr>
              <a:lnSpc>
                <a:spcPts val="5039"/>
              </a:lnSpc>
            </a:pPr>
            <a:r>
              <a:rPr lang="en-US" sz="3599">
                <a:solidFill>
                  <a:srgbClr val="000000"/>
                </a:solidFill>
                <a:latin typeface="Canva Sans Bold"/>
              </a:rPr>
              <a:t>4. User-friendly Interface: </a:t>
            </a:r>
            <a:r>
              <a:rPr lang="en-US" sz="3599">
                <a:solidFill>
                  <a:srgbClr val="000000"/>
                </a:solidFill>
                <a:latin typeface="Canva Sans"/>
              </a:rPr>
              <a:t>To ensure usability across different</a:t>
            </a:r>
          </a:p>
          <a:p>
            <a:pPr>
              <a:lnSpc>
                <a:spcPts val="4759"/>
              </a:lnSpc>
            </a:pPr>
            <a:r>
              <a:rPr lang="en-US" sz="3399">
                <a:solidFill>
                  <a:srgbClr val="000000"/>
                </a:solidFill>
                <a:latin typeface="Canva Sans"/>
              </a:rPr>
              <a:t>environments, the system will feature a user-friendly interface.</a:t>
            </a:r>
          </a:p>
          <a:p>
            <a:pPr>
              <a:lnSpc>
                <a:spcPts val="4759"/>
              </a:lnSpc>
            </a:pPr>
            <a:r>
              <a:rPr lang="en-US" sz="3399">
                <a:solidFill>
                  <a:srgbClr val="000000"/>
                </a:solidFill>
                <a:latin typeface="Canva Sans"/>
              </a:rPr>
              <a:t>Operators will be able to easily initiate inspections, view results, and</a:t>
            </a:r>
          </a:p>
          <a:p>
            <a:pPr>
              <a:lnSpc>
                <a:spcPts val="4759"/>
              </a:lnSpc>
            </a:pPr>
            <a:r>
              <a:rPr lang="en-US" sz="3399">
                <a:solidFill>
                  <a:srgbClr val="000000"/>
                </a:solidFill>
                <a:latin typeface="Canva Sans"/>
              </a:rPr>
              <a:t>take necessary actions based on the system’s recommendations.</a:t>
            </a:r>
          </a:p>
          <a:p>
            <a:pPr>
              <a:lnSpc>
                <a:spcPts val="4759"/>
              </a:lnSpc>
            </a:pPr>
            <a:endParaRPr lang="en-US" sz="3399">
              <a:solidFill>
                <a:srgbClr val="000000"/>
              </a:solidFill>
              <a:latin typeface="Canva Sans"/>
            </a:endParaRPr>
          </a:p>
          <a:p>
            <a:pPr>
              <a:lnSpc>
                <a:spcPts val="4759"/>
              </a:lnSpc>
            </a:pPr>
            <a:r>
              <a:rPr lang="en-US" sz="3399">
                <a:solidFill>
                  <a:srgbClr val="000000"/>
                </a:solidFill>
                <a:latin typeface="Canva Sans Bold"/>
              </a:rPr>
              <a:t>5. Integration Potential: </a:t>
            </a:r>
            <a:r>
              <a:rPr lang="en-US" sz="3399">
                <a:solidFill>
                  <a:srgbClr val="000000"/>
                </a:solidFill>
                <a:latin typeface="Canva Sans"/>
              </a:rPr>
              <a:t>The proposed system will be designed</a:t>
            </a:r>
          </a:p>
          <a:p>
            <a:pPr>
              <a:lnSpc>
                <a:spcPts val="4759"/>
              </a:lnSpc>
            </a:pPr>
            <a:r>
              <a:rPr lang="en-US" sz="3399">
                <a:solidFill>
                  <a:srgbClr val="000000"/>
                </a:solidFill>
                <a:latin typeface="Canva Sans"/>
              </a:rPr>
              <a:t>with integration in mind, allowing seamless incorporation into</a:t>
            </a:r>
          </a:p>
          <a:p>
            <a:pPr>
              <a:lnSpc>
                <a:spcPts val="4759"/>
              </a:lnSpc>
            </a:pPr>
            <a:r>
              <a:rPr lang="en-US" sz="3399">
                <a:solidFill>
                  <a:srgbClr val="000000"/>
                </a:solidFill>
                <a:latin typeface="Canva Sans"/>
              </a:rPr>
              <a:t>existing automotive manufacturing processes, service centers, or</a:t>
            </a:r>
          </a:p>
          <a:p>
            <a:pPr>
              <a:lnSpc>
                <a:spcPts val="4759"/>
              </a:lnSpc>
            </a:pPr>
            <a:r>
              <a:rPr lang="en-US" sz="3399">
                <a:solidFill>
                  <a:srgbClr val="000000"/>
                </a:solidFill>
                <a:latin typeface="Canva Sans"/>
              </a:rPr>
              <a:t>inspection facilities.</a:t>
            </a:r>
          </a:p>
        </p:txBody>
      </p:sp>
      <p:sp>
        <p:nvSpPr>
          <p:cNvPr id="3" name="TextBox 3"/>
          <p:cNvSpPr txBox="1"/>
          <p:nvPr/>
        </p:nvSpPr>
        <p:spPr>
          <a:xfrm>
            <a:off x="567265" y="167949"/>
            <a:ext cx="7066002" cy="1259829"/>
          </a:xfrm>
          <a:prstGeom prst="rect">
            <a:avLst/>
          </a:prstGeom>
        </p:spPr>
        <p:txBody>
          <a:bodyPr lIns="0" tIns="0" rIns="0" bIns="0" rtlCol="0" anchor="t">
            <a:spAutoFit/>
          </a:bodyPr>
          <a:lstStyle/>
          <a:p>
            <a:pPr algn="ctr">
              <a:lnSpc>
                <a:spcPts val="10360"/>
              </a:lnSpc>
            </a:pPr>
            <a:r>
              <a:rPr lang="en-US" sz="7400">
                <a:solidFill>
                  <a:srgbClr val="000000"/>
                </a:solidFill>
                <a:latin typeface="Canva Sans Bold"/>
              </a:rPr>
              <a:t>Key Objectives </a:t>
            </a:r>
          </a:p>
        </p:txBody>
      </p:sp>
      <p:sp>
        <p:nvSpPr>
          <p:cNvPr id="4" name="TextBox 4"/>
          <p:cNvSpPr txBox="1"/>
          <p:nvPr/>
        </p:nvSpPr>
        <p:spPr>
          <a:xfrm>
            <a:off x="7766004" y="373366"/>
            <a:ext cx="189916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contd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369010" y="26946"/>
            <a:ext cx="794873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Methodology:</a:t>
            </a:r>
          </a:p>
        </p:txBody>
      </p:sp>
      <p:sp>
        <p:nvSpPr>
          <p:cNvPr id="3" name="TextBox 3"/>
          <p:cNvSpPr txBox="1"/>
          <p:nvPr/>
        </p:nvSpPr>
        <p:spPr>
          <a:xfrm>
            <a:off x="329369" y="1728470"/>
            <a:ext cx="17629263" cy="8558530"/>
          </a:xfrm>
          <a:prstGeom prst="rect">
            <a:avLst/>
          </a:prstGeom>
        </p:spPr>
        <p:txBody>
          <a:bodyPr lIns="0" tIns="0" rIns="0" bIns="0" rtlCol="0" anchor="t">
            <a:spAutoFit/>
          </a:bodyPr>
          <a:lstStyle/>
          <a:p>
            <a:pPr>
              <a:lnSpc>
                <a:spcPts val="5179"/>
              </a:lnSpc>
            </a:pPr>
            <a:r>
              <a:rPr lang="en-US" sz="3699">
                <a:solidFill>
                  <a:srgbClr val="000000"/>
                </a:solidFill>
                <a:latin typeface="Canva Sans Bold"/>
              </a:rPr>
              <a:t>• Image Acquisition:</a:t>
            </a:r>
            <a:r>
              <a:rPr lang="en-US" sz="3699">
                <a:solidFill>
                  <a:srgbClr val="000000"/>
                </a:solidFill>
                <a:latin typeface="Canva Sans"/>
              </a:rPr>
              <a:t> High-resolution images of car tires will be</a:t>
            </a:r>
          </a:p>
          <a:p>
            <a:pPr>
              <a:lnSpc>
                <a:spcPts val="4759"/>
              </a:lnSpc>
            </a:pPr>
            <a:r>
              <a:rPr lang="en-US" sz="3399">
                <a:solidFill>
                  <a:srgbClr val="000000"/>
                </a:solidFill>
                <a:latin typeface="Canva Sans"/>
              </a:rPr>
              <a:t>captured using digital cameras or specialized imaging devices.(Here taken from Kaggle website for the tire images dataset)</a:t>
            </a:r>
          </a:p>
          <a:p>
            <a:pPr>
              <a:lnSpc>
                <a:spcPts val="4759"/>
              </a:lnSpc>
            </a:pPr>
            <a:endParaRPr lang="en-US" sz="3399">
              <a:solidFill>
                <a:srgbClr val="000000"/>
              </a:solidFill>
              <a:latin typeface="Canva Sans"/>
            </a:endParaRPr>
          </a:p>
          <a:p>
            <a:pPr>
              <a:lnSpc>
                <a:spcPts val="5179"/>
              </a:lnSpc>
            </a:pPr>
            <a:r>
              <a:rPr lang="en-US" sz="3699">
                <a:solidFill>
                  <a:srgbClr val="000000"/>
                </a:solidFill>
                <a:latin typeface="Canva Sans"/>
              </a:rPr>
              <a:t>• </a:t>
            </a:r>
            <a:r>
              <a:rPr lang="en-US" sz="3699">
                <a:solidFill>
                  <a:srgbClr val="000000"/>
                </a:solidFill>
                <a:latin typeface="Canva Sans Bold"/>
              </a:rPr>
              <a:t>Preprocessing:</a:t>
            </a:r>
            <a:r>
              <a:rPr lang="en-US" sz="3699">
                <a:solidFill>
                  <a:srgbClr val="000000"/>
                </a:solidFill>
                <a:latin typeface="Canva Sans"/>
              </a:rPr>
              <a:t> Image preprocessing techniques such as noise</a:t>
            </a:r>
          </a:p>
          <a:p>
            <a:pPr>
              <a:lnSpc>
                <a:spcPts val="4759"/>
              </a:lnSpc>
            </a:pPr>
            <a:r>
              <a:rPr lang="en-US" sz="3399">
                <a:solidFill>
                  <a:srgbClr val="000000"/>
                </a:solidFill>
                <a:latin typeface="Canva Sans"/>
              </a:rPr>
              <a:t>reduction, contrast enhancement, and image normalization will be</a:t>
            </a:r>
          </a:p>
          <a:p>
            <a:pPr>
              <a:lnSpc>
                <a:spcPts val="4759"/>
              </a:lnSpc>
            </a:pPr>
            <a:r>
              <a:rPr lang="en-US" sz="3399">
                <a:solidFill>
                  <a:srgbClr val="000000"/>
                </a:solidFill>
                <a:latin typeface="Canva Sans"/>
              </a:rPr>
              <a:t>applied to optimize image quality.</a:t>
            </a:r>
          </a:p>
          <a:p>
            <a:pPr>
              <a:lnSpc>
                <a:spcPts val="4759"/>
              </a:lnSpc>
            </a:pPr>
            <a:endParaRPr lang="en-US" sz="3399">
              <a:solidFill>
                <a:srgbClr val="000000"/>
              </a:solidFill>
              <a:latin typeface="Canva Sans"/>
            </a:endParaRPr>
          </a:p>
          <a:p>
            <a:pPr>
              <a:lnSpc>
                <a:spcPts val="5319"/>
              </a:lnSpc>
            </a:pPr>
            <a:r>
              <a:rPr lang="en-US" sz="3799">
                <a:solidFill>
                  <a:srgbClr val="000000"/>
                </a:solidFill>
                <a:latin typeface="Canva Sans"/>
              </a:rPr>
              <a:t>• </a:t>
            </a:r>
            <a:r>
              <a:rPr lang="en-US" sz="3799">
                <a:solidFill>
                  <a:srgbClr val="000000"/>
                </a:solidFill>
                <a:latin typeface="Canva Sans Bold"/>
              </a:rPr>
              <a:t>Feature Extraction:</a:t>
            </a:r>
            <a:r>
              <a:rPr lang="en-US" sz="3799">
                <a:solidFill>
                  <a:srgbClr val="000000"/>
                </a:solidFill>
                <a:latin typeface="Canva Sans"/>
              </a:rPr>
              <a:t> Relevant features of the tires, including</a:t>
            </a:r>
          </a:p>
          <a:p>
            <a:pPr>
              <a:lnSpc>
                <a:spcPts val="4759"/>
              </a:lnSpc>
            </a:pPr>
            <a:r>
              <a:rPr lang="en-US" sz="3399">
                <a:solidFill>
                  <a:srgbClr val="000000"/>
                </a:solidFill>
                <a:latin typeface="Canva Sans"/>
              </a:rPr>
              <a:t>tread patterns, sidewall condition, and any visible defects, will be</a:t>
            </a:r>
          </a:p>
          <a:p>
            <a:pPr>
              <a:lnSpc>
                <a:spcPts val="4759"/>
              </a:lnSpc>
            </a:pPr>
            <a:r>
              <a:rPr lang="en-US" sz="3399">
                <a:solidFill>
                  <a:srgbClr val="000000"/>
                </a:solidFill>
                <a:latin typeface="Canva Sans"/>
              </a:rPr>
              <a:t>extracted using image processing algorithms.</a:t>
            </a: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1028700" y="3050152"/>
            <a:ext cx="15293580" cy="4732823"/>
          </a:xfrm>
          <a:prstGeom prst="rect">
            <a:avLst/>
          </a:prstGeom>
        </p:spPr>
        <p:txBody>
          <a:bodyPr lIns="0" tIns="0" rIns="0" bIns="0" rtlCol="0" anchor="t">
            <a:spAutoFit/>
          </a:bodyPr>
          <a:lstStyle/>
          <a:p>
            <a:pPr algn="ctr">
              <a:lnSpc>
                <a:spcPts val="5398"/>
              </a:lnSpc>
            </a:pPr>
            <a:r>
              <a:rPr lang="en-US" sz="3856">
                <a:solidFill>
                  <a:srgbClr val="000000"/>
                </a:solidFill>
                <a:latin typeface="Canva Sans Bold"/>
              </a:rPr>
              <a:t>• Machine Learning: </a:t>
            </a:r>
            <a:r>
              <a:rPr lang="en-US" sz="3856">
                <a:solidFill>
                  <a:srgbClr val="000000"/>
                </a:solidFill>
                <a:latin typeface="Canva Sans"/>
              </a:rPr>
              <a:t>Supervised machine learning algorithms</a:t>
            </a:r>
          </a:p>
          <a:p>
            <a:pPr algn="ctr">
              <a:lnSpc>
                <a:spcPts val="5398"/>
              </a:lnSpc>
            </a:pPr>
            <a:r>
              <a:rPr lang="en-US" sz="3856">
                <a:solidFill>
                  <a:srgbClr val="000000"/>
                </a:solidFill>
                <a:latin typeface="Canva Sans"/>
              </a:rPr>
              <a:t>such as convolutional neural networks (CNNs) will be trained on</a:t>
            </a:r>
          </a:p>
          <a:p>
            <a:pPr algn="ctr">
              <a:lnSpc>
                <a:spcPts val="5398"/>
              </a:lnSpc>
            </a:pPr>
            <a:r>
              <a:rPr lang="en-US" sz="3856">
                <a:solidFill>
                  <a:srgbClr val="000000"/>
                </a:solidFill>
                <a:latin typeface="Canva Sans"/>
              </a:rPr>
              <a:t>labeled tire images to recognize and classify various defects.</a:t>
            </a:r>
          </a:p>
          <a:p>
            <a:pPr algn="ctr">
              <a:lnSpc>
                <a:spcPts val="5398"/>
              </a:lnSpc>
            </a:pPr>
            <a:endParaRPr lang="en-US" sz="3856">
              <a:solidFill>
                <a:srgbClr val="000000"/>
              </a:solidFill>
              <a:latin typeface="Canva Sans"/>
            </a:endParaRPr>
          </a:p>
          <a:p>
            <a:pPr algn="ctr">
              <a:lnSpc>
                <a:spcPts val="5398"/>
              </a:lnSpc>
            </a:pPr>
            <a:r>
              <a:rPr lang="en-US" sz="3856">
                <a:solidFill>
                  <a:srgbClr val="000000"/>
                </a:solidFill>
                <a:latin typeface="Canva Sans Bold"/>
              </a:rPr>
              <a:t>• Deployment: </a:t>
            </a:r>
            <a:r>
              <a:rPr lang="en-US" sz="3856">
                <a:solidFill>
                  <a:srgbClr val="000000"/>
                </a:solidFill>
                <a:latin typeface="Canva Sans"/>
              </a:rPr>
              <a:t>The trained model will be deployed within the</a:t>
            </a:r>
          </a:p>
          <a:p>
            <a:pPr algn="ctr">
              <a:lnSpc>
                <a:spcPts val="5398"/>
              </a:lnSpc>
            </a:pPr>
            <a:r>
              <a:rPr lang="en-US" sz="3856">
                <a:solidFill>
                  <a:srgbClr val="000000"/>
                </a:solidFill>
                <a:latin typeface="Canva Sans"/>
              </a:rPr>
              <a:t>automated inspection system, capable of analyzing incoming tire</a:t>
            </a:r>
          </a:p>
          <a:p>
            <a:pPr algn="ctr">
              <a:lnSpc>
                <a:spcPts val="5398"/>
              </a:lnSpc>
            </a:pPr>
            <a:r>
              <a:rPr lang="en-US" sz="3856">
                <a:solidFill>
                  <a:srgbClr val="000000"/>
                </a:solidFill>
                <a:latin typeface="Canva Sans"/>
              </a:rPr>
              <a:t>images and providing inspection reports in real-time.</a:t>
            </a:r>
          </a:p>
        </p:txBody>
      </p:sp>
      <p:sp>
        <p:nvSpPr>
          <p:cNvPr id="3" name="TextBox 3"/>
          <p:cNvSpPr txBox="1"/>
          <p:nvPr/>
        </p:nvSpPr>
        <p:spPr>
          <a:xfrm>
            <a:off x="1028700" y="159703"/>
            <a:ext cx="7948732"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Methodology:</a:t>
            </a:r>
          </a:p>
        </p:txBody>
      </p:sp>
      <p:sp>
        <p:nvSpPr>
          <p:cNvPr id="4" name="TextBox 4"/>
          <p:cNvSpPr txBox="1"/>
          <p:nvPr/>
        </p:nvSpPr>
        <p:spPr>
          <a:xfrm>
            <a:off x="9144000" y="692366"/>
            <a:ext cx="189916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contd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Freeform 2"/>
          <p:cNvSpPr/>
          <p:nvPr/>
        </p:nvSpPr>
        <p:spPr>
          <a:xfrm>
            <a:off x="409265" y="1395094"/>
            <a:ext cx="6456279" cy="5685380"/>
          </a:xfrm>
          <a:custGeom>
            <a:avLst/>
            <a:gdLst/>
            <a:ahLst/>
            <a:cxnLst/>
            <a:rect l="l" t="t" r="r" b="b"/>
            <a:pathLst>
              <a:path w="6456279" h="5685380">
                <a:moveTo>
                  <a:pt x="0" y="0"/>
                </a:moveTo>
                <a:lnTo>
                  <a:pt x="6456279" y="0"/>
                </a:lnTo>
                <a:lnTo>
                  <a:pt x="6456279" y="5685381"/>
                </a:lnTo>
                <a:lnTo>
                  <a:pt x="0" y="5685381"/>
                </a:lnTo>
                <a:lnTo>
                  <a:pt x="0" y="0"/>
                </a:lnTo>
                <a:close/>
              </a:path>
            </a:pathLst>
          </a:custGeom>
          <a:blipFill>
            <a:blip r:embed="rId2"/>
            <a:stretch>
              <a:fillRect/>
            </a:stretch>
          </a:blipFill>
        </p:spPr>
      </p:sp>
      <p:sp>
        <p:nvSpPr>
          <p:cNvPr id="3" name="Freeform 3"/>
          <p:cNvSpPr/>
          <p:nvPr/>
        </p:nvSpPr>
        <p:spPr>
          <a:xfrm>
            <a:off x="10992715" y="1414106"/>
            <a:ext cx="6266585" cy="5647357"/>
          </a:xfrm>
          <a:custGeom>
            <a:avLst/>
            <a:gdLst/>
            <a:ahLst/>
            <a:cxnLst/>
            <a:rect l="l" t="t" r="r" b="b"/>
            <a:pathLst>
              <a:path w="6266585" h="5647357">
                <a:moveTo>
                  <a:pt x="0" y="0"/>
                </a:moveTo>
                <a:lnTo>
                  <a:pt x="6266585" y="0"/>
                </a:lnTo>
                <a:lnTo>
                  <a:pt x="6266585" y="5647357"/>
                </a:lnTo>
                <a:lnTo>
                  <a:pt x="0" y="5647357"/>
                </a:lnTo>
                <a:lnTo>
                  <a:pt x="0" y="0"/>
                </a:lnTo>
                <a:close/>
              </a:path>
            </a:pathLst>
          </a:custGeom>
          <a:blipFill>
            <a:blip r:embed="rId3"/>
            <a:stretch>
              <a:fillRect/>
            </a:stretch>
          </a:blipFill>
        </p:spPr>
      </p:sp>
      <p:sp>
        <p:nvSpPr>
          <p:cNvPr id="4" name="TextBox 4"/>
          <p:cNvSpPr txBox="1"/>
          <p:nvPr/>
        </p:nvSpPr>
        <p:spPr>
          <a:xfrm>
            <a:off x="409265" y="-171450"/>
            <a:ext cx="452520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Results:</a:t>
            </a:r>
          </a:p>
        </p:txBody>
      </p:sp>
      <p:sp>
        <p:nvSpPr>
          <p:cNvPr id="5" name="TextBox 5"/>
          <p:cNvSpPr txBox="1"/>
          <p:nvPr/>
        </p:nvSpPr>
        <p:spPr>
          <a:xfrm>
            <a:off x="0" y="7640304"/>
            <a:ext cx="17259300"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Here the result of two car tyres are shown where the prediction for one is </a:t>
            </a:r>
            <a:r>
              <a:rPr lang="en-US" sz="3399">
                <a:solidFill>
                  <a:srgbClr val="000000"/>
                </a:solidFill>
                <a:latin typeface="Canva Sans Bold"/>
              </a:rPr>
              <a:t>below</a:t>
            </a:r>
            <a:r>
              <a:rPr lang="en-US" sz="3399">
                <a:solidFill>
                  <a:srgbClr val="000000"/>
                </a:solidFill>
                <a:latin typeface="Canva Sans"/>
              </a:rPr>
              <a:t> </a:t>
            </a:r>
            <a:r>
              <a:rPr lang="en-US" sz="3399">
                <a:solidFill>
                  <a:srgbClr val="000000"/>
                </a:solidFill>
                <a:latin typeface="Canva Sans Bold"/>
              </a:rPr>
              <a:t>0.5</a:t>
            </a:r>
            <a:r>
              <a:rPr lang="en-US" sz="3399">
                <a:solidFill>
                  <a:srgbClr val="000000"/>
                </a:solidFill>
                <a:latin typeface="Canva Sans"/>
              </a:rPr>
              <a:t> and one is </a:t>
            </a:r>
            <a:r>
              <a:rPr lang="en-US" sz="3399">
                <a:solidFill>
                  <a:srgbClr val="000000"/>
                </a:solidFill>
                <a:latin typeface="Canva Sans Bold"/>
              </a:rPr>
              <a:t>above 0.5</a:t>
            </a:r>
            <a:r>
              <a:rPr lang="en-US" sz="3399">
                <a:solidFill>
                  <a:srgbClr val="000000"/>
                </a:solidFill>
                <a:latin typeface="Canva Sans"/>
              </a:rPr>
              <a:t> .The one below 0.5 shows that the tire is in </a:t>
            </a:r>
            <a:r>
              <a:rPr lang="en-US" sz="3399">
                <a:solidFill>
                  <a:srgbClr val="000000"/>
                </a:solidFill>
                <a:latin typeface="Canva Sans Bold"/>
              </a:rPr>
              <a:t>Good quality</a:t>
            </a:r>
            <a:r>
              <a:rPr lang="en-US" sz="3399">
                <a:solidFill>
                  <a:srgbClr val="000000"/>
                </a:solidFill>
                <a:latin typeface="Canva Sans"/>
              </a:rPr>
              <a:t> whereas the tire above 0.5 shows </a:t>
            </a:r>
            <a:r>
              <a:rPr lang="en-US" sz="3399">
                <a:solidFill>
                  <a:srgbClr val="000000"/>
                </a:solidFill>
                <a:latin typeface="Canva Sans Bold"/>
              </a:rPr>
              <a:t>Bad quality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0" y="-133350"/>
            <a:ext cx="6019487" cy="1242795"/>
          </a:xfrm>
          <a:prstGeom prst="rect">
            <a:avLst/>
          </a:prstGeom>
        </p:spPr>
        <p:txBody>
          <a:bodyPr lIns="0" tIns="0" rIns="0" bIns="0" rtlCol="0" anchor="t">
            <a:spAutoFit/>
          </a:bodyPr>
          <a:lstStyle/>
          <a:p>
            <a:pPr algn="ctr">
              <a:lnSpc>
                <a:spcPts val="10242"/>
              </a:lnSpc>
            </a:pPr>
            <a:r>
              <a:rPr lang="en-US" sz="7316">
                <a:solidFill>
                  <a:srgbClr val="000000"/>
                </a:solidFill>
                <a:latin typeface="Canva Sans Bold"/>
              </a:rPr>
              <a:t>Conclusion:</a:t>
            </a:r>
          </a:p>
        </p:txBody>
      </p:sp>
      <p:sp>
        <p:nvSpPr>
          <p:cNvPr id="3" name="TextBox 3"/>
          <p:cNvSpPr txBox="1"/>
          <p:nvPr/>
        </p:nvSpPr>
        <p:spPr>
          <a:xfrm>
            <a:off x="154859" y="971550"/>
            <a:ext cx="17259300" cy="9037320"/>
          </a:xfrm>
          <a:prstGeom prst="rect">
            <a:avLst/>
          </a:prstGeom>
        </p:spPr>
        <p:txBody>
          <a:bodyPr lIns="0" tIns="0" rIns="0" bIns="0" rtlCol="0" anchor="t">
            <a:spAutoFit/>
          </a:bodyPr>
          <a:lstStyle/>
          <a:p>
            <a:pPr>
              <a:lnSpc>
                <a:spcPts val="3780"/>
              </a:lnSpc>
            </a:pPr>
            <a:r>
              <a:rPr lang="en-US" sz="2700">
                <a:solidFill>
                  <a:srgbClr val="000000"/>
                </a:solidFill>
                <a:latin typeface="Canva Sans"/>
              </a:rPr>
              <a:t>In this report, we explored the development of a convolutional neural network (CNN) model aimed at classifying tire textures into two categories: &amp;quot;normal&amp;quot; and &amp;quot;cracked&amp;quot;. The CNN model was constructed using the Keras framework with TensorFlow backend.The process began with data preprocessing, where we implementedcustom image preprocessing functions to enhance the discriminative features in the tire texture images. These preprocessing step included contour detection and filtering based on certain criteria such as area, aspect ratio, and standard deviation of pixel values.</a:t>
            </a:r>
          </a:p>
          <a:p>
            <a:pPr>
              <a:lnSpc>
                <a:spcPts val="3780"/>
              </a:lnSpc>
            </a:pPr>
            <a:r>
              <a:rPr lang="en-US" sz="2700">
                <a:solidFill>
                  <a:srgbClr val="000000"/>
                </a:solidFill>
                <a:latin typeface="Canva Sans"/>
              </a:rPr>
              <a:t>Additionally, we utilized data augmentation techniques such as shear, zoom, and horizontal flip to increase the diversity of the training dataset.</a:t>
            </a:r>
          </a:p>
          <a:p>
            <a:pPr>
              <a:lnSpc>
                <a:spcPts val="3780"/>
              </a:lnSpc>
            </a:pPr>
            <a:endParaRPr lang="en-US" sz="2700">
              <a:solidFill>
                <a:srgbClr val="000000"/>
              </a:solidFill>
              <a:latin typeface="Canva Sans"/>
            </a:endParaRPr>
          </a:p>
          <a:p>
            <a:pPr>
              <a:lnSpc>
                <a:spcPts val="3780"/>
              </a:lnSpc>
            </a:pPr>
            <a:r>
              <a:rPr lang="en-US" sz="2700">
                <a:solidFill>
                  <a:srgbClr val="000000"/>
                </a:solidFill>
                <a:latin typeface="Canva Sans"/>
              </a:rPr>
              <a:t>The CNN architecture consisted of convolutional, pooling, and fully connected layers. We experimented with different configurations of convolutional layers, dropout rates, learning rates, and optimizers to</a:t>
            </a:r>
          </a:p>
          <a:p>
            <a:pPr>
              <a:lnSpc>
                <a:spcPts val="3780"/>
              </a:lnSpc>
            </a:pPr>
            <a:r>
              <a:rPr lang="en-US" sz="2700">
                <a:solidFill>
                  <a:srgbClr val="000000"/>
                </a:solidFill>
                <a:latin typeface="Canva Sans"/>
              </a:rPr>
              <a:t>optimize the model&amp;#39;s performance. Regularization techniques such as dropout were employed to mitigate overfitting, and the model was compiled with appropriate loss functions and evaluation metrics.</a:t>
            </a:r>
          </a:p>
          <a:p>
            <a:pPr>
              <a:lnSpc>
                <a:spcPts val="3780"/>
              </a:lnSpc>
            </a:pPr>
            <a:r>
              <a:rPr lang="en-US" sz="2700">
                <a:solidFill>
                  <a:srgbClr val="000000"/>
                </a:solidFill>
                <a:latin typeface="Canva Sans"/>
              </a:rPr>
              <a:t>Training of the CNN model was conducted using a combination of training and validation data generators. We utilized callback functions such as ModelCheckpoint, EarlyStopping, and</a:t>
            </a:r>
          </a:p>
          <a:p>
            <a:pPr>
              <a:lnSpc>
                <a:spcPts val="3780"/>
              </a:lnSpc>
            </a:pPr>
            <a:r>
              <a:rPr lang="en-US" sz="2700">
                <a:solidFill>
                  <a:srgbClr val="000000"/>
                </a:solidFill>
                <a:latin typeface="Canva Sans"/>
              </a:rPr>
              <a:t>ReduceLROnPlateau to monitor the training process and prevent overfitting. The training progress was visualized through plots showcasing the accuracy and loss metrics over epochs.</a:t>
            </a:r>
          </a:p>
          <a:p>
            <a:pPr>
              <a:lnSpc>
                <a:spcPts val="3780"/>
              </a:lnSpc>
            </a:pPr>
            <a:endParaRPr lang="en-US" sz="2700">
              <a:solidFill>
                <a:srgbClr val="000000"/>
              </a:solidFill>
              <a:latin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B77A"/>
        </a:solidFill>
        <a:effectLst/>
      </p:bgPr>
    </p:bg>
    <p:spTree>
      <p:nvGrpSpPr>
        <p:cNvPr id="1" name=""/>
        <p:cNvGrpSpPr/>
        <p:nvPr/>
      </p:nvGrpSpPr>
      <p:grpSpPr>
        <a:xfrm>
          <a:off x="0" y="0"/>
          <a:ext cx="0" cy="0"/>
          <a:chOff x="0" y="0"/>
          <a:chExt cx="0" cy="0"/>
        </a:xfrm>
      </p:grpSpPr>
      <p:sp>
        <p:nvSpPr>
          <p:cNvPr id="2" name="TextBox 2"/>
          <p:cNvSpPr txBox="1"/>
          <p:nvPr/>
        </p:nvSpPr>
        <p:spPr>
          <a:xfrm>
            <a:off x="121675" y="1737864"/>
            <a:ext cx="18044650" cy="6157595"/>
          </a:xfrm>
          <a:prstGeom prst="rect">
            <a:avLst/>
          </a:prstGeom>
        </p:spPr>
        <p:txBody>
          <a:bodyPr lIns="0" tIns="0" rIns="0" bIns="0" rtlCol="0" anchor="t">
            <a:spAutoFit/>
          </a:bodyPr>
          <a:lstStyle/>
          <a:p>
            <a:pPr>
              <a:lnSpc>
                <a:spcPts val="4480"/>
              </a:lnSpc>
            </a:pPr>
            <a:r>
              <a:rPr lang="en-US" sz="3200">
                <a:solidFill>
                  <a:srgbClr val="000000"/>
                </a:solidFill>
                <a:latin typeface="Canva Sans"/>
              </a:rPr>
              <a:t>Upon completion of training, the trained CNN model was evaluated on a separate test dataset consisting of unseen tire texture images. Predictions were made on individual images using the trained model, and the results were visually inspected. The model</a:t>
            </a:r>
          </a:p>
          <a:p>
            <a:pPr>
              <a:lnSpc>
                <a:spcPts val="4480"/>
              </a:lnSpc>
            </a:pPr>
            <a:r>
              <a:rPr lang="en-US" sz="3200">
                <a:solidFill>
                  <a:srgbClr val="000000"/>
                </a:solidFill>
                <a:latin typeface="Canva Sans"/>
              </a:rPr>
              <a:t>demonstrated promising performance in distinguishing between normal and cracked tire textures, showcasing its potential utility in automated quality inspection processes.</a:t>
            </a:r>
          </a:p>
          <a:p>
            <a:pPr>
              <a:lnSpc>
                <a:spcPts val="4480"/>
              </a:lnSpc>
            </a:pPr>
            <a:endParaRPr lang="en-US" sz="3200">
              <a:solidFill>
                <a:srgbClr val="000000"/>
              </a:solidFill>
              <a:latin typeface="Canva Sans"/>
            </a:endParaRPr>
          </a:p>
          <a:p>
            <a:pPr>
              <a:lnSpc>
                <a:spcPts val="4480"/>
              </a:lnSpc>
            </a:pPr>
            <a:r>
              <a:rPr lang="en-US" sz="3200">
                <a:solidFill>
                  <a:srgbClr val="000000"/>
                </a:solidFill>
                <a:latin typeface="Canva Sans"/>
              </a:rPr>
              <a:t>Overall, this report highlights the successful development and</a:t>
            </a:r>
          </a:p>
          <a:p>
            <a:pPr>
              <a:lnSpc>
                <a:spcPts val="4480"/>
              </a:lnSpc>
            </a:pPr>
            <a:r>
              <a:rPr lang="en-US" sz="3200">
                <a:solidFill>
                  <a:srgbClr val="000000"/>
                </a:solidFill>
                <a:latin typeface="Canva Sans"/>
              </a:rPr>
              <a:t>evaluation of a CNN model for tire texture classification. Future</a:t>
            </a:r>
          </a:p>
          <a:p>
            <a:pPr>
              <a:lnSpc>
                <a:spcPts val="4480"/>
              </a:lnSpc>
            </a:pPr>
            <a:r>
              <a:rPr lang="en-US" sz="3200">
                <a:solidFill>
                  <a:srgbClr val="000000"/>
                </a:solidFill>
                <a:latin typeface="Canva Sans"/>
              </a:rPr>
              <a:t>work may involve further fine-tuning of model hyperparameters,</a:t>
            </a:r>
          </a:p>
          <a:p>
            <a:pPr>
              <a:lnSpc>
                <a:spcPts val="4480"/>
              </a:lnSpc>
            </a:pPr>
            <a:r>
              <a:rPr lang="en-US" sz="3200">
                <a:solidFill>
                  <a:srgbClr val="000000"/>
                </a:solidFill>
                <a:latin typeface="Canva Sans"/>
              </a:rPr>
              <a:t>exploration of alternative architectures, and deployment of the</a:t>
            </a:r>
          </a:p>
          <a:p>
            <a:pPr>
              <a:lnSpc>
                <a:spcPts val="4480"/>
              </a:lnSpc>
            </a:pPr>
            <a:r>
              <a:rPr lang="en-US" sz="3200">
                <a:solidFill>
                  <a:srgbClr val="000000"/>
                </a:solidFill>
                <a:latin typeface="Canva Sans"/>
              </a:rPr>
              <a:t>model in real-world scenarios to assess its practical effectiveness.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954</Words>
  <Application>Microsoft Office PowerPoint</Application>
  <PresentationFormat>Custom</PresentationFormat>
  <Paragraphs>88</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Itim</vt:lpstr>
      <vt:lpstr>Arial</vt:lpstr>
      <vt:lpstr>Calibri</vt:lpstr>
      <vt:lpstr>Ballpoint</vt:lpstr>
      <vt:lpstr>Eastman Grotesque Bold</vt:lpstr>
      <vt:lpstr>Canva Sans</vt:lpstr>
      <vt:lpstr>Canva Sans Bold</vt:lpstr>
      <vt:lpstr>A Day Without Sun Text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Scrapbook Brainstorm Presentation</dc:title>
  <cp:lastModifiedBy>Harshil Gautam</cp:lastModifiedBy>
  <cp:revision>2</cp:revision>
  <dcterms:created xsi:type="dcterms:W3CDTF">2006-08-16T00:00:00Z</dcterms:created>
  <dcterms:modified xsi:type="dcterms:W3CDTF">2024-04-11T15:55:02Z</dcterms:modified>
  <dc:identifier>DAGCCOUwg3k</dc:identifier>
</cp:coreProperties>
</file>